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8" r:id="rId5"/>
    <p:sldId id="269" r:id="rId6"/>
    <p:sldId id="261" r:id="rId7"/>
    <p:sldId id="274" r:id="rId8"/>
    <p:sldId id="270" r:id="rId9"/>
    <p:sldId id="272" r:id="rId10"/>
    <p:sldId id="275" r:id="rId11"/>
    <p:sldId id="27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407B"/>
    <a:srgbClr val="DBE0E3"/>
    <a:srgbClr val="D53942"/>
    <a:srgbClr val="FD16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89C5E-7295-474C-BC44-B4FBF58E1240}" v="2" dt="2020-10-23T07:17:09.555"/>
    <p1510:client id="{E9E31BED-E236-41B5-BE81-EFAC630FEBD4}" v="6" dt="2020-11-02T04:36:04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7006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-108" y="-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32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zzzzaki6" userId="373eOGVm11x/oMjoxOrf51Q80FhLgxS0gwOc8i9Wpgg=" providerId="None" clId="Web-{56689C5E-7295-474C-BC44-B4FBF58E1240}"/>
    <pc:docChg chg="addSld">
      <pc:chgData name="chezzzzaki6" userId="373eOGVm11x/oMjoxOrf51Q80FhLgxS0gwOc8i9Wpgg=" providerId="None" clId="Web-{56689C5E-7295-474C-BC44-B4FBF58E1240}" dt="2020-10-23T07:17:09.555" v="1"/>
      <pc:docMkLst>
        <pc:docMk/>
      </pc:docMkLst>
      <pc:sldChg chg="new">
        <pc:chgData name="chezzzzaki6" userId="373eOGVm11x/oMjoxOrf51Q80FhLgxS0gwOc8i9Wpgg=" providerId="None" clId="Web-{56689C5E-7295-474C-BC44-B4FBF58E1240}" dt="2020-10-23T07:16:52.133" v="0"/>
        <pc:sldMkLst>
          <pc:docMk/>
          <pc:sldMk cId="1271572559" sldId="256"/>
        </pc:sldMkLst>
      </pc:sldChg>
      <pc:sldChg chg="new">
        <pc:chgData name="chezzzzaki6" userId="373eOGVm11x/oMjoxOrf51Q80FhLgxS0gwOc8i9Wpgg=" providerId="None" clId="Web-{56689C5E-7295-474C-BC44-B4FBF58E1240}" dt="2020-10-23T07:17:09.555" v="1"/>
        <pc:sldMkLst>
          <pc:docMk/>
          <pc:sldMk cId="4038723343" sldId="257"/>
        </pc:sldMkLst>
      </pc:sldChg>
    </pc:docChg>
  </pc:docChgLst>
  <pc:docChgLst>
    <pc:chgData name="kaf.me@krirpo.ru" userId="8X6hwp29S4Z4abHMegWoRNGAEC4bnOKOPEsmPFCjKHE=" providerId="None" clId="Web-{E9E31BED-E236-41B5-BE81-EFAC630FEBD4}"/>
    <pc:docChg chg="addSld modSld">
      <pc:chgData name="kaf.me@krirpo.ru" userId="8X6hwp29S4Z4abHMegWoRNGAEC4bnOKOPEsmPFCjKHE=" providerId="None" clId="Web-{E9E31BED-E236-41B5-BE81-EFAC630FEBD4}" dt="2020-11-02T04:36:04.531" v="5"/>
      <pc:docMkLst>
        <pc:docMk/>
      </pc:docMkLst>
      <pc:sldChg chg="modTransition">
        <pc:chgData name="kaf.me@krirpo.ru" userId="8X6hwp29S4Z4abHMegWoRNGAEC4bnOKOPEsmPFCjKHE=" providerId="None" clId="Web-{E9E31BED-E236-41B5-BE81-EFAC630FEBD4}" dt="2020-11-02T04:32:46.090" v="3"/>
        <pc:sldMkLst>
          <pc:docMk/>
          <pc:sldMk cId="4038723343" sldId="257"/>
        </pc:sldMkLst>
      </pc:sldChg>
      <pc:sldChg chg="new">
        <pc:chgData name="kaf.me@krirpo.ru" userId="8X6hwp29S4Z4abHMegWoRNGAEC4bnOKOPEsmPFCjKHE=" providerId="None" clId="Web-{E9E31BED-E236-41B5-BE81-EFAC630FEBD4}" dt="2020-11-02T04:35:35.608" v="4"/>
        <pc:sldMkLst>
          <pc:docMk/>
          <pc:sldMk cId="1983241981" sldId="258"/>
        </pc:sldMkLst>
      </pc:sldChg>
      <pc:sldChg chg="new">
        <pc:chgData name="kaf.me@krirpo.ru" userId="8X6hwp29S4Z4abHMegWoRNGAEC4bnOKOPEsmPFCjKHE=" providerId="None" clId="Web-{E9E31BED-E236-41B5-BE81-EFAC630FEBD4}" dt="2020-11-02T04:36:04.531" v="5"/>
        <pc:sldMkLst>
          <pc:docMk/>
          <pc:sldMk cId="1764924218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481AF0-EB83-4ECA-BD60-3996BDB50A73}" type="datetimeFigureOut">
              <a:rPr lang="ru-RU" smtClean="0"/>
              <a:pPr/>
              <a:t>02.06.2021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72254A-1DE8-4E9A-B4A3-FB1DE6305B09}" type="slidenum">
              <a:rPr lang="ru-RU" smtClean="0"/>
              <a:pPr/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58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386E1C5-3846-42D2-AB9A-0383B7D05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81971" cy="6308725"/>
          </a:xfrm>
          <a:prstGeom prst="rect">
            <a:avLst/>
          </a:prstGeom>
        </p:spPr>
      </p:pic>
      <p:sp>
        <p:nvSpPr>
          <p:cNvPr id="33" name="Заголовок 32">
            <a:extLst>
              <a:ext uri="{FF2B5EF4-FFF2-40B4-BE49-F238E27FC236}">
                <a16:creationId xmlns:a16="http://schemas.microsoft.com/office/drawing/2014/main" xmlns="" id="{43132F4E-D791-4C45-B181-6A081F489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175" y="2499360"/>
            <a:ext cx="8101013" cy="221119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>
                <a:solidFill>
                  <a:srgbClr val="D53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НАЗВАНИЯ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ПРОПИСНЫМИ БУКВАМИ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МАКСИМУМ 4 СТРОКИ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23D2033C-978C-4752-BF1C-B2EF2F79E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799" y="549273"/>
            <a:ext cx="874389" cy="1125620"/>
          </a:xfrm>
          <a:prstGeom prst="rect">
            <a:avLst/>
          </a:prstGeom>
        </p:spPr>
      </p:pic>
      <p:sp>
        <p:nvSpPr>
          <p:cNvPr id="44" name="Текст 2">
            <a:extLst>
              <a:ext uri="{FF2B5EF4-FFF2-40B4-BE49-F238E27FC236}">
                <a16:creationId xmlns:a16="http://schemas.microsoft.com/office/drawing/2014/main" xmlns="" id="{B9D000CB-909E-4E4D-B1B1-C1E09F2474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32175" y="5274563"/>
            <a:ext cx="8101012" cy="3743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C4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xmlns="" id="{301A5DFC-448B-4BE7-9159-33EE425769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32175" y="5648958"/>
            <a:ext cx="8101012" cy="6597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1C4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степень, 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781607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7265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AE48E1-E4A4-4B62-8DCC-59AD3268E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812" y="2058989"/>
            <a:ext cx="4158721" cy="42481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AE9BF6FD-6312-4F5A-B966-6246E3CCD775}"/>
              </a:ext>
            </a:extLst>
          </p:cNvPr>
          <p:cNvCxnSpPr>
            <a:cxnSpLocks/>
          </p:cNvCxnSpPr>
          <p:nvPr userDrawn="1"/>
        </p:nvCxnSpPr>
        <p:spPr>
          <a:xfrm>
            <a:off x="0" y="1646238"/>
            <a:ext cx="10260000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BB2535F-A448-4C3B-BED2-07E38D8B2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799" y="549273"/>
            <a:ext cx="874389" cy="1125620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8458CABF-A79F-4D47-9C0E-3F50280C0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9601187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BA601439-600A-4131-B653-442973D747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6" y="2060580"/>
            <a:ext cx="6350001" cy="4248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Вставка диаграммы, рисунка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212644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845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A876551-14F8-45F2-A627-A3561400FDD3}"/>
              </a:ext>
            </a:extLst>
          </p:cNvPr>
          <p:cNvSpPr/>
          <p:nvPr userDrawn="1"/>
        </p:nvSpPr>
        <p:spPr>
          <a:xfrm>
            <a:off x="0" y="0"/>
            <a:ext cx="10260000" cy="167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49275"/>
            <a:ext cx="9187920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2060575"/>
            <a:ext cx="10874374" cy="4248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35F25DE-C9D4-4D48-A2A6-B29F6726C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799" y="549273"/>
            <a:ext cx="874389" cy="11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5680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874DA2F-C933-4E10-B923-6822BBBABB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2485" y="389353"/>
            <a:ext cx="1339951" cy="14350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9A134F-547D-470E-A3A4-54D94D899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7108" y="279047"/>
            <a:ext cx="1287485" cy="16444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100FEC-BF65-468E-ABA3-DC5CA157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8225" y="744431"/>
            <a:ext cx="1288004" cy="9129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4AEFE20-048F-4F88-99FB-00B50A7837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588986" cy="63087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626C3D4-8608-4C0E-8466-DD0F685B52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799" y="549273"/>
            <a:ext cx="874389" cy="1125620"/>
          </a:xfrm>
          <a:prstGeom prst="rect">
            <a:avLst/>
          </a:prstGeom>
        </p:spPr>
      </p:pic>
      <p:sp>
        <p:nvSpPr>
          <p:cNvPr id="32" name="Заголовок 32">
            <a:extLst>
              <a:ext uri="{FF2B5EF4-FFF2-40B4-BE49-F238E27FC236}">
                <a16:creationId xmlns:a16="http://schemas.microsoft.com/office/drawing/2014/main" xmlns="" id="{59EFEFD2-FB12-49EB-B8BE-59EE084B9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175" y="2499360"/>
            <a:ext cx="8101013" cy="221119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>
                <a:solidFill>
                  <a:srgbClr val="D53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НАЗВАНИЯ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ПРОПИСНЫМИ БУКВАМИ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МАКСИМУМ 4 СТРОКИ</a:t>
            </a:r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xmlns="" id="{B3750B8A-510F-488F-8DF2-3CCEB8C63A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32175" y="5274563"/>
            <a:ext cx="8101012" cy="3743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C4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xmlns="" id="{40167783-5B58-469F-84D9-2C886A179D6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32175" y="5648958"/>
            <a:ext cx="8101012" cy="6597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1C4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степень, 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7982427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62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_2020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E35204-B4BF-49EC-8137-6F861C530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6737"/>
            <a:ext cx="5919228" cy="9875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10874374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700213"/>
            <a:ext cx="10874375" cy="36369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907708B-263E-4F5C-BBA4-FFC2EE4AA6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4036" y="5897233"/>
            <a:ext cx="747787" cy="8008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AB7E410-E523-498B-BDDF-1D15AD9FD3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6322" y="5838822"/>
            <a:ext cx="718507" cy="9177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6C66A7-3701-4FAF-8B9C-7AF6A76D9D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878" y="6042926"/>
            <a:ext cx="718797" cy="50949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D4A3724-D351-4868-9EDE-94A555D3B7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3176" y="5975350"/>
            <a:ext cx="496361" cy="638977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6D3874F-FBFA-4C77-9265-F9C9F35D8710}"/>
              </a:ext>
            </a:extLst>
          </p:cNvPr>
          <p:cNvCxnSpPr>
            <a:cxnSpLocks/>
          </p:cNvCxnSpPr>
          <p:nvPr userDrawn="1"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56059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362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_2020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10874374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700214"/>
            <a:ext cx="10874375" cy="36369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6DABB3E-0F6F-441F-929D-9BD4E1B5D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771" y="5716737"/>
            <a:ext cx="5919228" cy="9875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5D0623B-202E-46DC-ABCF-D20BB8FA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6185" y="5884533"/>
            <a:ext cx="747787" cy="8008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8A5B2D8-762A-4356-A321-33A54DB3B5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471" y="5826122"/>
            <a:ext cx="718507" cy="9177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D74CDF4-3F49-4EB8-AEF8-B67326ADFE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027" y="6030226"/>
            <a:ext cx="718797" cy="5094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9184E51-95B9-46A3-B902-B1DD9DAAC8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5975350"/>
            <a:ext cx="496361" cy="638977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7259E965-4798-47A8-B9DC-71E8EA0EEA0E}"/>
              </a:ext>
            </a:extLst>
          </p:cNvPr>
          <p:cNvCxnSpPr>
            <a:cxnSpLocks/>
          </p:cNvCxnSpPr>
          <p:nvPr userDrawn="1"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29160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362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9F6E77B-0C24-4758-98CB-4B4D075433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771" y="5716737"/>
            <a:ext cx="5919228" cy="9875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43D829-3254-4355-AA25-4796E1713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3" y="1700213"/>
            <a:ext cx="5257801" cy="3630757"/>
          </a:xfrm>
          <a:prstGeom prst="rect">
            <a:avLst/>
          </a:prstGeom>
        </p:spPr>
        <p:txBody>
          <a:bodyPr/>
          <a:lstStyle>
            <a:lvl1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905DE97-2EB3-48FD-A6A1-BBF086DA0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4" y="1700213"/>
            <a:ext cx="5257804" cy="3630757"/>
          </a:xfrm>
          <a:prstGeom prst="rect">
            <a:avLst/>
          </a:prstGeom>
        </p:spPr>
        <p:txBody>
          <a:bodyPr/>
          <a:lstStyle>
            <a:lvl1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1316696-3DFE-4E30-ACD2-36F0245F3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10874375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C0323-E644-4185-B7E5-082D15978B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6185" y="5884533"/>
            <a:ext cx="747787" cy="8008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33BC8D6-92E2-4356-8718-0D7170B8FE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471" y="5826122"/>
            <a:ext cx="718507" cy="9177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8FBA32-0BA8-4A36-870F-3031097ABE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027" y="6030226"/>
            <a:ext cx="718797" cy="5094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BEFFEC7-8942-4ABD-9DAE-AD2F7CF52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5975350"/>
            <a:ext cx="496361" cy="638977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7F2FBDD4-FAFB-445E-9ED1-D398344EEA74}"/>
              </a:ext>
            </a:extLst>
          </p:cNvPr>
          <p:cNvCxnSpPr>
            <a:cxnSpLocks/>
          </p:cNvCxnSpPr>
          <p:nvPr userDrawn="1"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5164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845" userDrawn="1">
          <p15:clr>
            <a:srgbClr val="A4A3A4"/>
          </p15:clr>
        </p15:guide>
        <p15:guide id="5" orient="horz" pos="1071" userDrawn="1">
          <p15:clr>
            <a:srgbClr val="A4A3A4"/>
          </p15:clr>
        </p15:guide>
        <p15:guide id="6" orient="horz" pos="3362" userDrawn="1">
          <p15:clr>
            <a:srgbClr val="A4A3A4"/>
          </p15:clr>
        </p15:guide>
        <p15:guide id="7" pos="3727" userDrawn="1">
          <p15:clr>
            <a:srgbClr val="A4A3A4"/>
          </p15:clr>
        </p15:guide>
        <p15:guide id="8" pos="3953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AB8DC68-5BA8-4236-9EE0-66DE429DD8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771" y="5716737"/>
            <a:ext cx="5919228" cy="9875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6F7891-4758-4DD0-AE03-FCFF99CD9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1712911"/>
            <a:ext cx="5257800" cy="7921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43D829-3254-4355-AA25-4796E1713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4" y="2677968"/>
            <a:ext cx="5257800" cy="2659207"/>
          </a:xfrm>
          <a:prstGeom prst="rect">
            <a:avLst/>
          </a:prstGeom>
        </p:spPr>
        <p:txBody>
          <a:bodyPr/>
          <a:lstStyle>
            <a:lvl1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173AEDD-12D0-4E4B-AE69-1F00A18EA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4" y="1712911"/>
            <a:ext cx="5257804" cy="7921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905DE97-2EB3-48FD-A6A1-BBF086DA0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4" y="2677968"/>
            <a:ext cx="5257804" cy="2659207"/>
          </a:xfrm>
          <a:prstGeom prst="rect">
            <a:avLst/>
          </a:prstGeom>
        </p:spPr>
        <p:txBody>
          <a:bodyPr/>
          <a:lstStyle>
            <a:lvl1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1316696-3DFE-4E30-ACD2-36F0245F3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10874375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3E4764-8CD8-4CE1-B493-48DED957BF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6185" y="5884533"/>
            <a:ext cx="747787" cy="8008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58A5694-D910-4F40-9A4B-83C3D37553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471" y="5826122"/>
            <a:ext cx="718507" cy="9177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9FB8689-510C-4335-B9EA-F9BF9B2E45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027" y="6030226"/>
            <a:ext cx="718797" cy="5094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083688A-AB5D-424A-8193-CAD716051C8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5975350"/>
            <a:ext cx="496361" cy="638977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1DDDB095-9CC6-451A-BA1E-BA275F0F92EC}"/>
              </a:ext>
            </a:extLst>
          </p:cNvPr>
          <p:cNvCxnSpPr>
            <a:cxnSpLocks/>
          </p:cNvCxnSpPr>
          <p:nvPr userDrawn="1"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58157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845" userDrawn="1">
          <p15:clr>
            <a:srgbClr val="A4A3A4"/>
          </p15:clr>
        </p15:guide>
        <p15:guide id="5" orient="horz" pos="1071" userDrawn="1">
          <p15:clr>
            <a:srgbClr val="A4A3A4"/>
          </p15:clr>
        </p15:guide>
        <p15:guide id="6" orient="horz" pos="3362" userDrawn="1">
          <p15:clr>
            <a:srgbClr val="A4A3A4"/>
          </p15:clr>
        </p15:guide>
        <p15:guide id="7" pos="3727" userDrawn="1">
          <p15:clr>
            <a:srgbClr val="A4A3A4"/>
          </p15:clr>
        </p15:guide>
        <p15:guide id="8" pos="3953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_боков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9601188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060575"/>
            <a:ext cx="9601187" cy="4248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68C70E7-6E11-4727-8DD2-EE60B1617855}"/>
              </a:ext>
            </a:extLst>
          </p:cNvPr>
          <p:cNvCxnSpPr>
            <a:cxnSpLocks/>
          </p:cNvCxnSpPr>
          <p:nvPr userDrawn="1"/>
        </p:nvCxnSpPr>
        <p:spPr>
          <a:xfrm>
            <a:off x="0" y="1646238"/>
            <a:ext cx="10260000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BA87FB-93B8-4DB6-A1A8-DCAE446BB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799" y="0"/>
            <a:ext cx="1532757" cy="65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78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6471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_боков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2000" y="549275"/>
            <a:ext cx="10260001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000" y="2060575"/>
            <a:ext cx="9601187" cy="4248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68C70E7-6E11-4727-8DD2-EE60B1617855}"/>
              </a:ext>
            </a:extLst>
          </p:cNvPr>
          <p:cNvCxnSpPr>
            <a:cxnSpLocks/>
          </p:cNvCxnSpPr>
          <p:nvPr userDrawn="1"/>
        </p:nvCxnSpPr>
        <p:spPr>
          <a:xfrm>
            <a:off x="1932000" y="1646238"/>
            <a:ext cx="10260000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BA87FB-93B8-4DB6-A1A8-DCAE446BB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32757" cy="65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2297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209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9601187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2060575"/>
            <a:ext cx="10874374" cy="4248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35F25DE-C9D4-4D48-A2A6-B29F6726C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799" y="549273"/>
            <a:ext cx="874389" cy="1125620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68C70E7-6E11-4727-8DD2-EE60B1617855}"/>
              </a:ext>
            </a:extLst>
          </p:cNvPr>
          <p:cNvCxnSpPr>
            <a:cxnSpLocks/>
          </p:cNvCxnSpPr>
          <p:nvPr userDrawn="1"/>
        </p:nvCxnSpPr>
        <p:spPr>
          <a:xfrm>
            <a:off x="0" y="1646238"/>
            <a:ext cx="10260000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09570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3219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53" r:id="rId5"/>
    <p:sldLayoutId id="2147483662" r:id="rId6"/>
    <p:sldLayoutId id="2147483664" r:id="rId7"/>
    <p:sldLayoutId id="2147483667" r:id="rId8"/>
    <p:sldLayoutId id="2147483650" r:id="rId9"/>
    <p:sldLayoutId id="2147483656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pips@krirpo.r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2D8CC5-5101-4ACE-A2B7-B8B1B67B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1" y="2086984"/>
            <a:ext cx="8789988" cy="2398955"/>
          </a:xfrm>
        </p:spPr>
        <p:txBody>
          <a:bodyPr/>
          <a:lstStyle/>
          <a:p>
            <a:r>
              <a:rPr lang="ru-RU" dirty="0" smtClean="0"/>
              <a:t>Реализация мероприятий Комплекса мер в условиях детского дома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415CAE-63EC-4DD0-9C75-E86EF5D81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СЕРОВА НАТАЛЬЯ АНАТОЛЬЕВНА,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DA0AF76-53E9-4D7F-A0AA-90993BB64DD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методист центра профориентации ГБУ ДПО «КРИРПО»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15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199" y="252663"/>
            <a:ext cx="10311063" cy="1359569"/>
          </a:xfrm>
        </p:spPr>
        <p:txBody>
          <a:bodyPr/>
          <a:lstStyle/>
          <a:p>
            <a:r>
              <a:rPr lang="ru-RU" sz="2000" dirty="0" smtClean="0"/>
              <a:t>КПК «Организация деятельности педагогов-наставников по подготовке  к самостоятельной жизни и </a:t>
            </a:r>
            <a:r>
              <a:rPr lang="ru-RU" sz="2000" dirty="0" err="1" smtClean="0"/>
              <a:t>постинтернатному</a:t>
            </a:r>
            <a:r>
              <a:rPr lang="ru-RU" sz="2000" dirty="0" smtClean="0"/>
              <a:t> сопровождению воспитанников и выпускников организаций для детей-сирот и детей, оставшихся без попечения родителей» (72 ч</a:t>
            </a:r>
            <a:r>
              <a:rPr lang="ru-RU" sz="2000" smtClean="0"/>
              <a:t>.), 21.03-01.04.2022 г.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1C407B"/>
                </a:solidFill>
              </a:rPr>
              <a:t>Модули программы: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1C407B"/>
                </a:solidFill>
              </a:rPr>
              <a:t>Нормативно-правовое обеспечение деятельности педагогов по подготовке  к самостоятельной жизни и </a:t>
            </a:r>
            <a:r>
              <a:rPr lang="ru-RU" sz="2400" dirty="0" err="1" smtClean="0">
                <a:solidFill>
                  <a:srgbClr val="1C407B"/>
                </a:solidFill>
              </a:rPr>
              <a:t>постинтернатному</a:t>
            </a:r>
            <a:r>
              <a:rPr lang="ru-RU" sz="2400" dirty="0" smtClean="0">
                <a:solidFill>
                  <a:srgbClr val="1C407B"/>
                </a:solidFill>
              </a:rPr>
              <a:t> сопровождению детей-сирот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1C407B"/>
                </a:solidFill>
              </a:rPr>
              <a:t>Подготовка к самостоятельной жизни воспитанников организаций для детей-сирот </a:t>
            </a:r>
          </a:p>
          <a:p>
            <a:pPr marL="514350" indent="-514350">
              <a:buAutoNum type="arabicPeriod"/>
            </a:pPr>
            <a:r>
              <a:rPr lang="ru-RU" sz="2400" dirty="0" err="1" smtClean="0">
                <a:solidFill>
                  <a:srgbClr val="1C407B"/>
                </a:solidFill>
              </a:rPr>
              <a:t>Постинтернатное</a:t>
            </a:r>
            <a:r>
              <a:rPr lang="ru-RU" sz="2400" dirty="0" smtClean="0">
                <a:solidFill>
                  <a:srgbClr val="1C407B"/>
                </a:solidFill>
              </a:rPr>
              <a:t> сопровождение и адаптация выпускников детских домов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1C407B"/>
                </a:solidFill>
              </a:rPr>
              <a:t>Профилактика жестокого обращения с детьми и конфликтных ситуаций</a:t>
            </a:r>
            <a:endParaRPr lang="ru-RU" sz="2400" b="1" dirty="0" smtClean="0">
              <a:solidFill>
                <a:srgbClr val="1C407B"/>
              </a:solidFill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2000" y="2310063"/>
            <a:ext cx="9601187" cy="2899611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3600" b="1" u="sng" kern="0" dirty="0" smtClean="0">
                <a:solidFill>
                  <a:srgbClr val="1F5281"/>
                </a:solidFill>
                <a:ea typeface="Calibri" pitchFamily="34" charset="0"/>
                <a:cs typeface="Times New Roman" pitchFamily="18" charset="0"/>
              </a:rPr>
              <a:t>Центр профориентации</a:t>
            </a:r>
          </a:p>
          <a:p>
            <a:pPr algn="ctr">
              <a:buNone/>
              <a:defRPr/>
            </a:pPr>
            <a:endParaRPr lang="ru-RU" sz="3600" b="1" u="sng" kern="0" dirty="0" smtClean="0">
              <a:solidFill>
                <a:srgbClr val="1F5281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е</a:t>
            </a:r>
            <a:r>
              <a:rPr lang="en-US" b="1" kern="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-mail: </a:t>
            </a:r>
            <a:r>
              <a:rPr lang="en-US" b="1" kern="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hlinkClick r:id="rId2"/>
              </a:rPr>
              <a:t>cpips@krirpo.ru</a:t>
            </a:r>
            <a:endParaRPr lang="ru-RU" b="1" kern="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buNone/>
              <a:defRPr/>
            </a:pPr>
            <a:endParaRPr lang="ru-RU" b="1" kern="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b="1" kern="0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р.т. 8(3842)56-70-36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086984" y="1742739"/>
            <a:ext cx="70570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Распоряжение Коллегии Администрации </a:t>
            </a:r>
          </a:p>
          <a:p>
            <a:pPr algn="ctr"/>
            <a:r>
              <a:rPr lang="ru-RU" sz="2400" b="1" dirty="0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Кемеровской области</a:t>
            </a:r>
          </a:p>
          <a:p>
            <a:pPr algn="ctr"/>
            <a:r>
              <a:rPr lang="ru-RU" sz="2400" b="1" dirty="0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 «Об утверждении Комплекса мер по развитию системы подготовки к самостоятельной жизни воспитанников организаций для детей-сирот и детей, оставшихся без попечения родителей, детей из замещающих семей, </a:t>
            </a:r>
            <a:r>
              <a:rPr lang="ru-RU" sz="2400" b="1" dirty="0" err="1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постинтернатного</a:t>
            </a:r>
            <a:r>
              <a:rPr lang="ru-RU" sz="2400" b="1" dirty="0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 сопровождения и адаптации выпускников этих организаций в Кемеровской области на 2018-2019 годы» от 8 ноября 2018  № 512</a:t>
            </a:r>
            <a:endParaRPr lang="ru-RU" sz="2400" b="1" dirty="0">
              <a:solidFill>
                <a:srgbClr val="1F3D8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5E1CE-A704-48AD-8864-7C9F4E1E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Комплекса мер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932000" y="1731981"/>
            <a:ext cx="9883011" cy="4576739"/>
          </a:xfrm>
        </p:spPr>
        <p:txBody>
          <a:bodyPr/>
          <a:lstStyle/>
          <a:p>
            <a:r>
              <a:rPr lang="ru-RU" sz="2000" dirty="0" smtClean="0">
                <a:solidFill>
                  <a:srgbClr val="1C407B"/>
                </a:solidFill>
              </a:rPr>
              <a:t>34 муниципальных образования Кемеровской области;</a:t>
            </a:r>
          </a:p>
          <a:p>
            <a:r>
              <a:rPr lang="ru-RU" sz="2000" dirty="0" smtClean="0">
                <a:solidFill>
                  <a:srgbClr val="1C407B"/>
                </a:solidFill>
              </a:rPr>
              <a:t> 33 организации для детей-сирот и детей, оставшихся без попечения родителей, подведомственные органам местного самоуправления;</a:t>
            </a:r>
          </a:p>
          <a:p>
            <a:r>
              <a:rPr lang="ru-RU" sz="2000" dirty="0" smtClean="0">
                <a:solidFill>
                  <a:srgbClr val="1C407B"/>
                </a:solidFill>
              </a:rPr>
              <a:t>46 профессиональных образовательных организаций, подведомственных департаменту образования и науки Кемеровской области;</a:t>
            </a:r>
          </a:p>
          <a:p>
            <a:r>
              <a:rPr lang="ru-RU" sz="2000" dirty="0" smtClean="0">
                <a:solidFill>
                  <a:srgbClr val="1C407B"/>
                </a:solidFill>
              </a:rPr>
              <a:t> 12 организаций социального обслуживания (7 центров социальной помощи семье и детям, 2 центра психолого-педагогической помощи населению, подведомственных органам местного самоуправления и 3 детских дома-интерната для умственно отсталых детей, подведомственных департаменту социальной защиты населения Кемеровской области);</a:t>
            </a:r>
          </a:p>
          <a:p>
            <a:r>
              <a:rPr lang="ru-RU" sz="2000" dirty="0" smtClean="0">
                <a:solidFill>
                  <a:srgbClr val="1C407B"/>
                </a:solidFill>
              </a:rPr>
              <a:t> 11 организаций здравоохранения, подведомственных департаменту охраны здоровья населения  Кемеровской области;</a:t>
            </a:r>
          </a:p>
          <a:p>
            <a:r>
              <a:rPr lang="ru-RU" sz="2000" dirty="0" smtClean="0">
                <a:solidFill>
                  <a:srgbClr val="1C407B"/>
                </a:solidFill>
              </a:rPr>
              <a:t> 4 общественные организации;</a:t>
            </a:r>
          </a:p>
          <a:p>
            <a:r>
              <a:rPr lang="ru-RU" sz="2000" dirty="0" smtClean="0">
                <a:solidFill>
                  <a:srgbClr val="1C407B"/>
                </a:solidFill>
              </a:rPr>
              <a:t> 2 </a:t>
            </a:r>
            <a:r>
              <a:rPr lang="ru-RU" sz="2000" dirty="0" err="1" smtClean="0">
                <a:solidFill>
                  <a:srgbClr val="1C407B"/>
                </a:solidFill>
              </a:rPr>
              <a:t>бизнес-организации</a:t>
            </a:r>
            <a:r>
              <a:rPr lang="ru-RU" sz="2000" dirty="0" smtClean="0">
                <a:solidFill>
                  <a:srgbClr val="1C407B"/>
                </a:solidFill>
              </a:rPr>
              <a:t>.</a:t>
            </a:r>
          </a:p>
          <a:p>
            <a:endParaRPr lang="ru-RU" sz="3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9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1C407B"/>
                </a:solidFill>
              </a:rPr>
              <a:t>Разработка и внедрение </a:t>
            </a:r>
            <a:r>
              <a:rPr lang="ru-RU" b="1" smtClean="0">
                <a:solidFill>
                  <a:srgbClr val="1C407B"/>
                </a:solidFill>
              </a:rPr>
              <a:t>региональных </a:t>
            </a:r>
            <a:r>
              <a:rPr lang="ru-RU" b="1" smtClean="0">
                <a:solidFill>
                  <a:srgbClr val="1C407B"/>
                </a:solidFill>
              </a:rPr>
              <a:t>модульных </a:t>
            </a:r>
            <a:r>
              <a:rPr lang="ru-RU" b="1" dirty="0" smtClean="0">
                <a:solidFill>
                  <a:srgbClr val="1C407B"/>
                </a:solidFill>
              </a:rPr>
              <a:t>программ подготовки детей целевых групп к самостоятельной жизни</a:t>
            </a:r>
          </a:p>
          <a:p>
            <a:pPr marL="514350" indent="-514350">
              <a:buAutoNum type="arabicPeriod"/>
            </a:pPr>
            <a:endParaRPr lang="ru-RU" b="1" dirty="0" smtClean="0">
              <a:solidFill>
                <a:srgbClr val="1C407B"/>
              </a:solidFill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1C407B"/>
                </a:solidFill>
              </a:rPr>
              <a:t>Реализация индивидуальных программ учебного самостоятельного проживания для подготовки воспитанников организаций для детей-сирот и детей из замещающих семей к самостоятельной жизни</a:t>
            </a:r>
            <a:endParaRPr lang="ru-RU" b="1" dirty="0">
              <a:solidFill>
                <a:srgbClr val="1C40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000" y="549275"/>
            <a:ext cx="9449591" cy="792163"/>
          </a:xfrm>
        </p:spPr>
        <p:txBody>
          <a:bodyPr/>
          <a:lstStyle/>
          <a:p>
            <a:r>
              <a:rPr lang="ru-RU" dirty="0" smtClean="0"/>
              <a:t>ОТКРЫТИЕ ТРЕНИРОВОЧНЫХ КВАРТИР</a:t>
            </a:r>
            <a:endParaRPr lang="ru-RU" dirty="0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D92CB62B-AD10-454D-9319-FD16108F3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8643" y="1778233"/>
            <a:ext cx="3411590" cy="21861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AD3B167-70FB-4735-B769-87569C6A49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1926" y="4318886"/>
            <a:ext cx="3385257" cy="2382704"/>
          </a:xfrm>
          <a:prstGeom prst="rect">
            <a:avLst/>
          </a:prstGeom>
        </p:spPr>
      </p:pic>
      <p:pic>
        <p:nvPicPr>
          <p:cNvPr id="1027" name="Picture 3" descr="C:\Серова Н.А\Локальный диск D\Н.А.Серова\выдача имущества д.домам 2020\фотоотчеты об оборудовании тренировочных квартир и служб ПИС в д.домах -2020\д.д.Островок Топки\image-2021-01-29 10_14_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307" y="1816768"/>
            <a:ext cx="3388894" cy="2261937"/>
          </a:xfrm>
          <a:prstGeom prst="rect">
            <a:avLst/>
          </a:prstGeom>
          <a:noFill/>
        </p:spPr>
      </p:pic>
      <p:pic>
        <p:nvPicPr>
          <p:cNvPr id="1030" name="Picture 6" descr="C:\Серова Н.А\Локальный диск D\Н.А.Серова\выдача имущества д.домам 2020\фотоотчеты об оборудовании тренировочных квартир и служб ПИС в д.домах -2020\д.д.Мечта Промышленновский район\IMG-20201215-WA0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2725" y="4262185"/>
            <a:ext cx="3416969" cy="2373229"/>
          </a:xfrm>
          <a:prstGeom prst="rect">
            <a:avLst/>
          </a:prstGeom>
          <a:noFill/>
        </p:spPr>
      </p:pic>
      <p:pic>
        <p:nvPicPr>
          <p:cNvPr id="1031" name="Picture 7" descr="C:\Серова Н.А\Локальный диск D\Н.А.Серова\выдача имущества д.домам 2020\фотоотчеты об оборудовании тренировочных квартир и служб ПИС в д.домах -2020\д.д.Мечта Промышленновский район\IMG-20201215-WA00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1548" y="2767264"/>
            <a:ext cx="3176337" cy="2093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744579" y="1708485"/>
            <a:ext cx="9764545" cy="4540078"/>
          </a:xfrm>
        </p:spPr>
        <p:txBody>
          <a:bodyPr/>
          <a:lstStyle/>
          <a:p>
            <a:pPr>
              <a:buNone/>
            </a:pPr>
            <a:endParaRPr lang="ru-RU" sz="3200" dirty="0" smtClean="0">
              <a:solidFill>
                <a:srgbClr val="1C407B"/>
              </a:solidFill>
            </a:endParaRP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dirty="0" smtClean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 txBox="1">
            <a:spLocks/>
          </p:cNvSpPr>
          <p:nvPr/>
        </p:nvSpPr>
        <p:spPr>
          <a:xfrm>
            <a:off x="11624153" y="6572250"/>
            <a:ext cx="567847" cy="2857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3345" y="451822"/>
            <a:ext cx="8799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C407B"/>
                </a:solidFill>
              </a:rPr>
              <a:t>3. Реализация регионального плана </a:t>
            </a:r>
            <a:r>
              <a:rPr lang="ru-RU" sz="2400" b="1" dirty="0" err="1" smtClean="0">
                <a:solidFill>
                  <a:srgbClr val="1C407B"/>
                </a:solidFill>
              </a:rPr>
              <a:t>профориентационных</a:t>
            </a:r>
            <a:r>
              <a:rPr lang="ru-RU" sz="2400" b="1" dirty="0" smtClean="0">
                <a:solidFill>
                  <a:srgbClr val="1C407B"/>
                </a:solidFill>
              </a:rPr>
              <a:t> мероприятий, в том числе профессиональных проб, для детей целевых групп</a:t>
            </a:r>
            <a:r>
              <a:rPr lang="ru-RU" dirty="0" smtClean="0">
                <a:solidFill>
                  <a:srgbClr val="1C407B"/>
                </a:solidFill>
              </a:rPr>
              <a:t> </a:t>
            </a:r>
            <a:endParaRPr lang="ru-RU" dirty="0"/>
          </a:p>
        </p:txBody>
      </p:sp>
      <p:pic>
        <p:nvPicPr>
          <p:cNvPr id="1026" name="Picture 2" descr="C:\Серова Н.А\Локальный диск D\Н.А.Серова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012" y="3956408"/>
            <a:ext cx="3524921" cy="2643691"/>
          </a:xfrm>
          <a:prstGeom prst="rect">
            <a:avLst/>
          </a:prstGeom>
          <a:noFill/>
        </p:spPr>
      </p:pic>
      <p:pic>
        <p:nvPicPr>
          <p:cNvPr id="1027" name="Picture 3" descr="C:\Серова Н.А\Локальный диск D\Н.А.Серов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7961585"/>
            <a:ext cx="10766258" cy="14393088"/>
          </a:xfrm>
          <a:prstGeom prst="rect">
            <a:avLst/>
          </a:prstGeom>
          <a:noFill/>
        </p:spPr>
      </p:pic>
      <p:pic>
        <p:nvPicPr>
          <p:cNvPr id="1029" name="Picture 5" descr="C:\Серова Н.А\Локальный диск D\Н.А.Серова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2250" y="1708485"/>
            <a:ext cx="3859750" cy="2731168"/>
          </a:xfrm>
          <a:prstGeom prst="rect">
            <a:avLst/>
          </a:prstGeom>
          <a:noFill/>
        </p:spPr>
      </p:pic>
      <p:pic>
        <p:nvPicPr>
          <p:cNvPr id="1030" name="Picture 6" descr="C:\Серова Н.А\Локальный диск D\Н.А.Серова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4211" y="2610853"/>
            <a:ext cx="2772432" cy="3705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49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4537" y="1684421"/>
            <a:ext cx="11328651" cy="462429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1C407B"/>
                </a:solidFill>
              </a:rPr>
              <a:t>4. Развитие системы кураторства в регионе.</a:t>
            </a:r>
          </a:p>
          <a:p>
            <a:pPr>
              <a:buNone/>
            </a:pPr>
            <a:r>
              <a:rPr lang="ru-RU" b="1" dirty="0" smtClean="0">
                <a:solidFill>
                  <a:srgbClr val="1C407B"/>
                </a:solidFill>
              </a:rPr>
              <a:t>5. Создание и развитие служб </a:t>
            </a:r>
            <a:r>
              <a:rPr lang="ru-RU" b="1" dirty="0" err="1" smtClean="0">
                <a:solidFill>
                  <a:srgbClr val="1C407B"/>
                </a:solidFill>
              </a:rPr>
              <a:t>постинтернатной</a:t>
            </a:r>
            <a:r>
              <a:rPr lang="ru-RU" b="1" dirty="0" smtClean="0">
                <a:solidFill>
                  <a:srgbClr val="1C407B"/>
                </a:solidFill>
              </a:rPr>
              <a:t> адаптации и других структурных подразделений.</a:t>
            </a:r>
          </a:p>
          <a:p>
            <a:pPr marL="514350" indent="-514350">
              <a:buNone/>
            </a:pPr>
            <a:endParaRPr lang="ru-RU" b="1" dirty="0">
              <a:solidFill>
                <a:srgbClr val="1C407B"/>
              </a:solidFill>
            </a:endParaRPr>
          </a:p>
        </p:txBody>
      </p:sp>
      <p:pic>
        <p:nvPicPr>
          <p:cNvPr id="4" name="Picture 2" descr="C:\Серова Н.А\Локальный диск D\Н.А.Серова\выдача имущества д.домам 2020\фотоотчеты об оборудовании тренировочных квартир и служб ПИС в д.домах -2020\д.д.№ 95 Новокузнецк\IMG_20201209_083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074" y="3468102"/>
            <a:ext cx="3797967" cy="2848475"/>
          </a:xfrm>
          <a:prstGeom prst="rect">
            <a:avLst/>
          </a:prstGeom>
          <a:noFill/>
        </p:spPr>
      </p:pic>
      <p:pic>
        <p:nvPicPr>
          <p:cNvPr id="5" name="Picture 3" descr="C:\Серова Н.А\Локальный диск D\Н.А.Серова\выдача имущества д.домам 2020\фотоотчеты об оборудовании тренировочных квартир и служб ПИС в д.домах -2020\д.д.Осинники\IMG_0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831" y="2671010"/>
            <a:ext cx="2751222" cy="3826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744579" y="1708485"/>
            <a:ext cx="10174894" cy="4540078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1C407B"/>
                </a:solidFill>
              </a:rPr>
              <a:t>6. Совершенствование работы советов и клубов.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1C407B"/>
                </a:solidFill>
              </a:rPr>
              <a:t>7. Развитие волонтерского движения и участие воспитанников детских домов в тренингах, направленных на повышение уровня подготовки воспитанников к самостоятельной жизни.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1C407B"/>
                </a:solidFill>
              </a:rPr>
              <a:t>8. Реализация различных форм наставничества.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9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337" y="3184263"/>
            <a:ext cx="9047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1C407B"/>
                </a:solidFill>
                <a:latin typeface="Arial" pitchFamily="34" charset="0"/>
                <a:cs typeface="Arial" pitchFamily="34" charset="0"/>
              </a:rPr>
              <a:t>СОЗДАНА ОРГАНИЗАЦИОННАЯ СТРУКТУРА,  УЧЕБНО-МЕТОДИЧЕСКАЯ </a:t>
            </a:r>
          </a:p>
          <a:p>
            <a:r>
              <a:rPr lang="ru-RU" altLang="ru-RU" b="1" dirty="0" smtClean="0">
                <a:solidFill>
                  <a:srgbClr val="1C407B"/>
                </a:solidFill>
                <a:latin typeface="Arial" pitchFamily="34" charset="0"/>
                <a:cs typeface="Arial" pitchFamily="34" charset="0"/>
              </a:rPr>
              <a:t>ОСНОВА ПО ПОДГОТОВКЕ ВОСПИТАННИКОВ ОРГАНИЗАЦИЙ </a:t>
            </a:r>
          </a:p>
          <a:p>
            <a:r>
              <a:rPr lang="ru-RU" altLang="ru-RU" b="1" dirty="0" smtClean="0">
                <a:solidFill>
                  <a:srgbClr val="1C407B"/>
                </a:solidFill>
                <a:latin typeface="Arial" pitchFamily="34" charset="0"/>
                <a:cs typeface="Arial" pitchFamily="34" charset="0"/>
              </a:rPr>
              <a:t>ДЛЯ ДЕТЕЙ-СИРОТ И ДЕТЕЙ ИЗ ЗАМЕЩАЮЩИХ СЕМЕЙ </a:t>
            </a:r>
          </a:p>
          <a:p>
            <a:r>
              <a:rPr lang="ru-RU" altLang="ru-RU" b="1" dirty="0" smtClean="0">
                <a:solidFill>
                  <a:srgbClr val="1C407B"/>
                </a:solidFill>
                <a:latin typeface="Arial" pitchFamily="34" charset="0"/>
                <a:cs typeface="Arial" pitchFamily="34" charset="0"/>
              </a:rPr>
              <a:t>К САМОСТОЯТЕЛЬНОЙ ЖИЗНИ, ПОСТИНТЕРНАТНОМУ СОПРОВОЖДЕНИЮ</a:t>
            </a:r>
            <a:endParaRPr lang="ru-RU" altLang="ru-RU" b="1" dirty="0">
              <a:solidFill>
                <a:srgbClr val="1C407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3496C0-EDFA-4A76-B4F4-B0F4EFB8F5BC}"/>
              </a:ext>
            </a:extLst>
          </p:cNvPr>
          <p:cNvSpPr txBox="1"/>
          <p:nvPr/>
        </p:nvSpPr>
        <p:spPr>
          <a:xfrm>
            <a:off x="537881" y="1844824"/>
            <a:ext cx="8520057" cy="911946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ru-RU" altLang="ru-RU" b="1" dirty="0" smtClean="0">
                <a:solidFill>
                  <a:srgbClr val="1C407B"/>
                </a:solidFill>
                <a:latin typeface="Arial" pitchFamily="34" charset="0"/>
                <a:cs typeface="Arial" pitchFamily="34" charset="0"/>
              </a:rPr>
              <a:t>СОЗДАНА </a:t>
            </a:r>
            <a:r>
              <a:rPr lang="ru-RU" altLang="ru-RU" b="1" dirty="0">
                <a:solidFill>
                  <a:srgbClr val="1C407B"/>
                </a:solidFill>
                <a:latin typeface="Arial" pitchFamily="34" charset="0"/>
                <a:cs typeface="Arial" pitchFamily="34" charset="0"/>
              </a:rPr>
              <a:t>НОРМАТИВНО-ОРГАНИЗАЦИОННАЯ ОСНОВА</a:t>
            </a:r>
            <a:r>
              <a:rPr lang="ru-RU" b="1" dirty="0">
                <a:solidFill>
                  <a:srgbClr val="1C407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>
                <a:solidFill>
                  <a:srgbClr val="1C407B"/>
                </a:solidFill>
                <a:latin typeface="Arial" pitchFamily="34" charset="0"/>
                <a:cs typeface="Arial" pitchFamily="34" charset="0"/>
              </a:rPr>
              <a:t>РЕГИОНАЛЬНЫХ СИСТЕМ ПОДГОТОВКИ ВОСПИТАННИКОВ К САМОСТОЯТЕЛЬНОЙ ЖИЗНИ, ПОСТИНТЕРНАТНОГО СОПРОВОЖДЕНИЯ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B4478D-0A64-42B4-BBBE-A5AEC9C06A44}"/>
              </a:ext>
            </a:extLst>
          </p:cNvPr>
          <p:cNvSpPr txBox="1"/>
          <p:nvPr/>
        </p:nvSpPr>
        <p:spPr>
          <a:xfrm>
            <a:off x="522792" y="4797152"/>
            <a:ext cx="8793329" cy="1188944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ru-RU" altLang="ru-RU" b="1" dirty="0" smtClean="0">
                <a:solidFill>
                  <a:srgbClr val="1C407B"/>
                </a:solidFill>
                <a:latin typeface="Arial" pitchFamily="34" charset="0"/>
                <a:cs typeface="Arial" pitchFamily="34" charset="0"/>
              </a:rPr>
              <a:t>РАЗРАБОТАН </a:t>
            </a:r>
            <a:r>
              <a:rPr lang="ru-RU" altLang="ru-RU" b="1" dirty="0">
                <a:solidFill>
                  <a:srgbClr val="1C407B"/>
                </a:solidFill>
                <a:latin typeface="Arial" pitchFamily="34" charset="0"/>
                <a:cs typeface="Arial" pitchFamily="34" charset="0"/>
              </a:rPr>
              <a:t>МЕХАНИЗМ УСТОЙЧИВОГО МЕЖВЕДОМСТВЕННОГО ВЗАИМОДЕЙСТВИЯ ОРГАНОВ ИСПОЛНИТЕЛЬНОЙ ВЛАСТИ, ОРГАНОВ МЕСТНОГО САМОУПРАВЛЕНИЯ, ОБЩЕСТВЕННЫХ ОРГАНИЗАЦИЙ </a:t>
            </a:r>
          </a:p>
          <a:p>
            <a:r>
              <a:rPr lang="ru-RU" altLang="ru-RU" b="1" dirty="0">
                <a:solidFill>
                  <a:srgbClr val="1C407B"/>
                </a:solidFill>
                <a:latin typeface="Arial" pitchFamily="34" charset="0"/>
                <a:cs typeface="Arial" pitchFamily="34" charset="0"/>
              </a:rPr>
              <a:t>И БИЗНЕС-СТРУКТУР </a:t>
            </a:r>
          </a:p>
        </p:txBody>
      </p:sp>
    </p:spTree>
    <p:extLst>
      <p:ext uri="{BB962C8B-B14F-4D97-AF65-F5344CB8AC3E}">
        <p14:creationId xmlns:p14="http://schemas.microsoft.com/office/powerpoint/2010/main" xmlns="" val="19832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КРИРПО">
      <a:dk1>
        <a:sysClr val="windowText" lastClr="000000"/>
      </a:dk1>
      <a:lt1>
        <a:sysClr val="window" lastClr="FFFFFF"/>
      </a:lt1>
      <a:dk2>
        <a:srgbClr val="1C407B"/>
      </a:dk2>
      <a:lt2>
        <a:srgbClr val="D8DDE6"/>
      </a:lt2>
      <a:accent1>
        <a:srgbClr val="1C407B"/>
      </a:accent1>
      <a:accent2>
        <a:srgbClr val="D53942"/>
      </a:accent2>
      <a:accent3>
        <a:srgbClr val="FFC000"/>
      </a:accent3>
      <a:accent4>
        <a:srgbClr val="0070C0"/>
      </a:accent4>
      <a:accent5>
        <a:srgbClr val="00B0F0"/>
      </a:accent5>
      <a:accent6>
        <a:srgbClr val="C2DFFD"/>
      </a:accent6>
      <a:hlink>
        <a:srgbClr val="0070C0"/>
      </a:hlink>
      <a:folHlink>
        <a:srgbClr val="B5BFCF"/>
      </a:folHlink>
    </a:clrScheme>
    <a:fontScheme name="Тема КРИРП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КРИРПО" id="{981221AA-6085-4CDA-8D25-EED531B9F563}" vid="{C38886DD-F7B8-4B00-94A7-A557D86504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КРИРПО</Template>
  <TotalTime>474</TotalTime>
  <Words>354</Words>
  <Application>Microsoft Office PowerPoint</Application>
  <PresentationFormat>Произвольный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Реализация мероприятий Комплекса мер в условиях детского дома </vt:lpstr>
      <vt:lpstr>Слайд 2</vt:lpstr>
      <vt:lpstr>Участники Комплекса мер</vt:lpstr>
      <vt:lpstr>Слайд 4</vt:lpstr>
      <vt:lpstr>ОТКРЫТИЕ ТРЕНИРОВОЧНЫХ КВАРТИР</vt:lpstr>
      <vt:lpstr>Слайд 6</vt:lpstr>
      <vt:lpstr>Слайд 7</vt:lpstr>
      <vt:lpstr>Слайд 8</vt:lpstr>
      <vt:lpstr>Слайд 9</vt:lpstr>
      <vt:lpstr>КПК «Организация деятельности педагогов-наставников по подготовке  к самостоятельной жизни и постинтернатному сопровождению воспитанников и выпускников организаций для детей-сирот и детей, оставшихся без попечения родителей» (72 ч.), 21.03-01.04.2022 г.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Зейц Елена Васильевна</dc:creator>
  <cp:lastModifiedBy>sna</cp:lastModifiedBy>
  <cp:revision>61</cp:revision>
  <dcterms:created xsi:type="dcterms:W3CDTF">2020-10-22T15:59:34Z</dcterms:created>
  <dcterms:modified xsi:type="dcterms:W3CDTF">2021-06-02T02:26:23Z</dcterms:modified>
</cp:coreProperties>
</file>